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6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59" r:id="rId42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GIF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GIF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GIF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11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封皮"/>
          <p:cNvPicPr>
            <a:picLocks noChangeAspect="1"/>
          </p:cNvPicPr>
          <p:nvPr/>
        </p:nvPicPr>
        <p:blipFill>
          <a:blip r:embed="rId1"/>
          <a:srcRect b="6801"/>
          <a:stretch>
            <a:fillRect/>
          </a:stretch>
        </p:blipFill>
        <p:spPr>
          <a:xfrm>
            <a:off x="-12700" y="-12700"/>
            <a:ext cx="9169400" cy="51689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76245" y="817880"/>
            <a:ext cx="48094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第十三课      猫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56" y="333431"/>
            <a:ext cx="1739226" cy="41040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23535" y="2341880"/>
            <a:ext cx="2516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第一课时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6125" y="4035425"/>
            <a:ext cx="4889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1520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3718560" y="106680"/>
            <a:ext cx="44215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/>
            <a:r>
              <a:rPr lang="zh-CN" altLang="en-US" sz="4000" b="1">
                <a:ln>
                  <a:solidFill>
                    <a:srgbClr val="7030A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认读词语</a:t>
            </a:r>
            <a:endParaRPr lang="zh-CN" altLang="en-US" sz="4000" b="1">
              <a:ln>
                <a:solidFill>
                  <a:srgbClr val="7030A0"/>
                </a:solidFill>
              </a:ln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30730" y="1300480"/>
            <a:ext cx="67691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尽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屏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息    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稿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纸 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闷      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淘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气    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遭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殃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丰富多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变化多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端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85390" y="988695"/>
            <a:ext cx="610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zhí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68750" y="988695"/>
            <a:ext cx="850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bǐng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697220" y="942340"/>
            <a:ext cx="739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</a:rPr>
              <a:t>gǎo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74545" y="1935480"/>
            <a:ext cx="694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jiě 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36060" y="1935480"/>
            <a:ext cx="783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táo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718175" y="1949450"/>
            <a:ext cx="795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zāo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096260" y="2857500"/>
            <a:ext cx="1236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qiāng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953125" y="2857500"/>
            <a:ext cx="948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duān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5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2583815" y="313055"/>
            <a:ext cx="2619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多音字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77670" y="1737995"/>
            <a:ext cx="6819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屏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85795" y="3622675"/>
            <a:ext cx="992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闷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66055" y="1765935"/>
            <a:ext cx="1016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折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50" name=" 2050"/>
          <p:cNvSpPr/>
          <p:nvPr/>
        </p:nvSpPr>
        <p:spPr bwMode="auto">
          <a:xfrm flipH="1">
            <a:off x="2272665" y="1403985"/>
            <a:ext cx="154305" cy="1256665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492375" y="1182370"/>
            <a:ext cx="8413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píng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75865" y="2432685"/>
            <a:ext cx="809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bǐng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185795" y="1182370"/>
            <a:ext cx="1459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屏幕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85795" y="2432685"/>
            <a:ext cx="1118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屏息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031230" y="1207770"/>
            <a:ext cx="9607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>
                <a:solidFill>
                  <a:srgbClr val="FF0000"/>
                </a:solidFill>
              </a:rPr>
              <a:t>zhé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58305" y="111569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折断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046470" y="2411095"/>
            <a:ext cx="8337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>
                <a:solidFill>
                  <a:srgbClr val="FF0000"/>
                </a:solidFill>
              </a:rPr>
              <a:t>shé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89705" y="3109595"/>
            <a:ext cx="98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mēn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746625" y="3039110"/>
            <a:ext cx="1410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闷热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10660" y="4267835"/>
            <a:ext cx="942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mèn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697345" y="2318385"/>
            <a:ext cx="1911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枝折花落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 2050"/>
          <p:cNvSpPr/>
          <p:nvPr/>
        </p:nvSpPr>
        <p:spPr bwMode="auto">
          <a:xfrm flipH="1">
            <a:off x="5892165" y="1403985"/>
            <a:ext cx="154305" cy="1256665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 2050"/>
          <p:cNvSpPr/>
          <p:nvPr/>
        </p:nvSpPr>
        <p:spPr bwMode="auto">
          <a:xfrm flipH="1">
            <a:off x="3816350" y="3321050"/>
            <a:ext cx="154305" cy="124841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746625" y="4175760"/>
            <a:ext cx="1158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解闷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3" grpId="0"/>
      <p:bldP spid="15" grpId="0"/>
      <p:bldP spid="16" grpId="0"/>
      <p:bldP spid="17" grpId="0"/>
      <p:bldP spid="18" grpId="0"/>
      <p:bldP spid="22" grpId="0"/>
      <p:bldP spid="19" grpId="0"/>
      <p:bldP spid="20" grpId="0"/>
      <p:bldP spid="21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1520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3621405" y="191770"/>
            <a:ext cx="2333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指导书写</a:t>
            </a:r>
            <a:endParaRPr lang="zh-CN" altLang="en-US"/>
          </a:p>
        </p:txBody>
      </p:sp>
      <p:pic>
        <p:nvPicPr>
          <p:cNvPr id="6" name="图片 5" descr="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135" y="2110740"/>
            <a:ext cx="2700020" cy="27000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69695" y="1272540"/>
            <a:ext cx="16586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rgbClr val="FF0000"/>
                </a:solidFill>
              </a:rPr>
              <a:t>píng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12540" y="2202180"/>
            <a:ext cx="1381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15715" y="3107055"/>
            <a:ext cx="1421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93005" y="2218690"/>
            <a:ext cx="29527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半包围结构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93005" y="3091815"/>
            <a:ext cx="29527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屏风 屏障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1520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6" name="文本框 5"/>
          <p:cNvSpPr txBox="1"/>
          <p:nvPr/>
        </p:nvSpPr>
        <p:spPr>
          <a:xfrm>
            <a:off x="1668780" y="1284605"/>
            <a:ext cx="18745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rgbClr val="FF0000"/>
                </a:solidFill>
              </a:rPr>
              <a:t>cèng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14800" y="2202180"/>
            <a:ext cx="1381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17975" y="3107055"/>
            <a:ext cx="1421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94655" y="2188210"/>
            <a:ext cx="22961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03545" y="3136900"/>
            <a:ext cx="2651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磨蹭 蹭破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1" name="图片 10" descr="蹲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660" y="2053590"/>
            <a:ext cx="2972435" cy="308864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5" name="图片 4" descr="盆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645" y="2167890"/>
            <a:ext cx="2700020" cy="27000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94815" y="1328420"/>
            <a:ext cx="13735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pén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12540" y="2202180"/>
            <a:ext cx="1381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15715" y="3107055"/>
            <a:ext cx="1421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6845" y="2218690"/>
            <a:ext cx="23723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36845" y="3107055"/>
            <a:ext cx="2546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盆景 盆花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3434080" y="289560"/>
            <a:ext cx="22758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/>
            <a:r>
              <a:rPr lang="zh-CN" altLang="en-US" sz="4000" b="1">
                <a:ln>
                  <a:solidFill>
                    <a:srgbClr val="7030A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整体感知</a:t>
            </a:r>
            <a:endParaRPr lang="zh-CN" altLang="en-US" sz="4000" b="1">
              <a:ln>
                <a:solidFill>
                  <a:srgbClr val="7030A0"/>
                </a:solidFill>
              </a:ln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2435" y="1551940"/>
            <a:ext cx="62217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读文，边读边想：课文写了哪两种猫？哪几个自然段是写大猫的？哪几个自然段是写小猫的呢？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1789430" y="1418590"/>
            <a:ext cx="62464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老猫有什么特点呢？小猫又有什么特点呢？请同学们快速的默读课文，用文中的语句分别概括们它的特点。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1932305" y="1852930"/>
            <a:ext cx="5834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猫的性格实在有些古怪，满月的小猫更可爱。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文本框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1520" y="-2005965"/>
            <a:ext cx="5140325" cy="9156065"/>
          </a:xfrm>
          <a:prstGeom prst="rect">
            <a:avLst/>
          </a:prstGeom>
          <a:noFill/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3739515" y="289560"/>
            <a:ext cx="1802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/>
            <a:r>
              <a:rPr lang="zh-CN" altLang="en-US" sz="4000" b="1">
                <a:ln>
                  <a:solidFill>
                    <a:srgbClr val="7030A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思 考</a:t>
            </a:r>
            <a:endParaRPr lang="zh-CN" altLang="en-US" sz="4000" b="1">
              <a:ln>
                <a:solidFill>
                  <a:srgbClr val="7030A0"/>
                </a:solidFill>
              </a:ln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5170" y="1376045"/>
            <a:ext cx="5969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这两句在文中起什么作用呢？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8385" y="2559685"/>
            <a:ext cx="72148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是每段的总起句，课文就是围绕这两句话来写的。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1520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3445510" y="245110"/>
            <a:ext cx="2254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n>
                  <a:solidFill>
                    <a:srgbClr val="7030A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句子品析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228215" y="1336675"/>
            <a:ext cx="49364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下面两个句子哪个更好？为什么？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32635" y="2697797"/>
            <a:ext cx="50800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）猫的性格有些古怪。    （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）猫的性格实在有些古怪。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5" name="图片 4" descr="可爱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" y="1905"/>
            <a:ext cx="6001385" cy="514032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图片 5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668145" y="1543685"/>
            <a:ext cx="67310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第二个句子更好，一个“实在”就更加突出了大猫性格的古怪，使语气更加肯定。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845945" y="1560830"/>
            <a:ext cx="58102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你能试着给文章分段吗？每段都写了什么？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254760" y="1710690"/>
            <a:ext cx="66357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143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第一段：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1——5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自然段。讲了一只大猫很古怪。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473835" y="1706245"/>
            <a:ext cx="61976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第二段：第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自然段。主要写了满月的小猫很淘气。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1520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2260600" y="860425"/>
            <a:ext cx="5461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分别划出两大段的总起句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37740" y="2028507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猫的性格实在有些古怪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5780" y="2940685"/>
            <a:ext cx="54527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满月的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小猫就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更好玩了，腿脚还不稳，可是已经学会淘气。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3438525" y="241935"/>
            <a:ext cx="22682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n>
                  <a:solidFill>
                    <a:srgbClr val="7030A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读中感悟</a:t>
            </a:r>
            <a:endParaRPr lang="zh-CN" altLang="en-US" sz="4000" b="1">
              <a:ln>
                <a:solidFill>
                  <a:srgbClr val="7030A0"/>
                </a:solidFill>
              </a:ln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34770" y="1530350"/>
            <a:ext cx="72453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）大猫的古怪表现在哪些地方？找出相关的句子，边读边作批注                          </a:t>
            </a:r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28600"/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286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）哪些词能说明猫的古怪呢？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612265" y="1329690"/>
            <a:ext cx="61429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文中哪些句子表现猫的老实？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2550" y="2432685"/>
            <a:ext cx="73418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乖、睡大觉、无忧无虑、不过问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1520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1530350" y="801370"/>
            <a:ext cx="62623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它会找个暖和的地方，成天睡大觉，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无忧无虑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，什么事也不过问。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98725" y="2608262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无忧无虑是什么意思？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91945" y="3472497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指猫什么都不去做，什么都不去想。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1520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4867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107950" y="69850"/>
            <a:ext cx="114046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7" name="文本框 6"/>
          <p:cNvSpPr txBox="1"/>
          <p:nvPr/>
        </p:nvSpPr>
        <p:spPr>
          <a:xfrm>
            <a:off x="1126490" y="91440"/>
            <a:ext cx="662495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可是，它决定要出去玩玩，就会出走一天一夜，任凭谁怎么呼唤，它也不肯回来。说它贪玩吧，的确是啊，要不怎么会一天一夜不回家呢？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89660" y="2915920"/>
            <a:ext cx="64522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你觉得上面这句话那个词能体现猫的贪玩呢？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4090" y="4289425"/>
            <a:ext cx="7414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任凭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这个词最能体现猫的贪玩。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1520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845945" y="919480"/>
            <a:ext cx="57854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猫的尽职又表现在哪儿呢？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2820" y="1805940"/>
            <a:ext cx="70250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可是，它听到老鼠的一点儿响动，又是多么尽职。它屏息凝视，一连就是几个钟头，非把老鼠等出来不可！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19580" y="4274185"/>
            <a:ext cx="4953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1430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屏息凝视、非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不可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5" name="图片 4" descr="可爱兔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715" y="1905"/>
            <a:ext cx="5915660" cy="514032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421130" y="514985"/>
            <a:ext cx="66344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14300"/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“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屏息凝视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是否不呼吸</a:t>
            </a:r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1143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了呢？让我们屏息凝视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秒钟，有什么感觉？那猫要这样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一连几个钟头，非把老鼠等出来不可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你觉得这只猫怎么样？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8710" y="3579177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这是一只很有耐心的猫。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921510" y="957262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猫还有什么古怪的地方？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5520" y="2091690"/>
            <a:ext cx="71748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它要是高兴，能比谁都温柔可亲，它若是不高兴啊，无论谁说多少好话，它也一声不出。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691640" y="829945"/>
            <a:ext cx="58889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从哪能看出老舍先生对猫的喜爱呢？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4660" y="2488565"/>
            <a:ext cx="58566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“用身子蹭你的腿，把脖子伸出来让你给它抓痒。”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341120" y="1695450"/>
            <a:ext cx="68611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什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么是蹭呢，做个动作看看，会有什么感觉呢，此时的猫在作者的眼里像什么呢？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512570" y="932815"/>
            <a:ext cx="63017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或是在你写作的时候，跳上桌来，在稿纸上踩印几朵小梅花。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4480" y="2781300"/>
            <a:ext cx="63099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作者把猫的脏脚印说成了是清香秀丽的梅花，从中看出什么呢？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1520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563370" y="363855"/>
            <a:ext cx="63169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它还会丰富多腔地叫唤，长短不同，粗细各异，变化多端。在不叫的时候，它还会咕噜咕噜地给自己解闷。这可都凭它的高兴。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695450" y="1036320"/>
            <a:ext cx="65792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猫的叫声有长短，有粗细，这么多的变化，像是在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78305" y="2527935"/>
            <a:ext cx="62852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本是平常的叫声可在作者的耳朵里却是这样的丰富多彩，从中你感觉到什么呢？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1411605" y="861695"/>
            <a:ext cx="58578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猫的性格古怪还可以从哪儿看出来呢？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9390" y="2345690"/>
            <a:ext cx="64922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en-US" altLang="zh-CN" sz="2800"/>
              <a:t>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它什么都怕，总想藏起来。可是它又那么勇猛，不要说见着小虫和老鼠，就是遇上蛇也敢斗一斗。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3972560" y="191770"/>
            <a:ext cx="13900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 结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516380" y="1695450"/>
            <a:ext cx="67856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老舍先生用平实的语言，让我们真切地体会到了大猫性格的古怪和他对猫的喜爱之情。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1520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4060190" y="289560"/>
            <a:ext cx="1371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n>
                  <a:solidFill>
                    <a:srgbClr val="7030A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作</a:t>
            </a:r>
            <a:r>
              <a:rPr lang="zh-CN" altLang="en-US"/>
              <a:t> </a:t>
            </a:r>
            <a:r>
              <a:rPr lang="zh-CN" altLang="en-US" sz="4000" b="1">
                <a:ln>
                  <a:solidFill>
                    <a:srgbClr val="7030A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业</a:t>
            </a:r>
            <a:endParaRPr lang="zh-CN" altLang="en-US" sz="4000" b="1">
              <a:ln>
                <a:solidFill>
                  <a:srgbClr val="7030A0"/>
                </a:solidFill>
              </a:ln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36115" y="1911985"/>
            <a:ext cx="56191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熟读课文，背诵自己喜欢的段落。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6" name="图片 5" descr="鸭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715" y="1905"/>
            <a:ext cx="5841365" cy="514032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封皮"/>
          <p:cNvPicPr>
            <a:picLocks noChangeAspect="1"/>
          </p:cNvPicPr>
          <p:nvPr/>
        </p:nvPicPr>
        <p:blipFill>
          <a:blip r:embed="rId1"/>
          <a:srcRect b="6801"/>
          <a:stretch>
            <a:fillRect/>
          </a:stretch>
        </p:blipFill>
        <p:spPr>
          <a:xfrm>
            <a:off x="-12700" y="-12700"/>
            <a:ext cx="9169400" cy="51689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7" name="图片 6" descr="结尾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792" y="1173337"/>
            <a:ext cx="5022230" cy="177778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95930" y="593725"/>
            <a:ext cx="3730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6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6" name="图片 5" descr="猫可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715" y="1905"/>
            <a:ext cx="5755640" cy="514096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2409190" y="1685925"/>
            <a:ext cx="55156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你们喜欢动物吗？你们喜欢哪些动物呢？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1899920" y="741680"/>
            <a:ext cx="55359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你们喜欢猫吗？它给你留下了怎样的印象？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可爱猫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715" y="2165985"/>
            <a:ext cx="4493260" cy="297624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图片 6" descr="小猫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7545" y="2166620"/>
            <a:ext cx="4663440" cy="297561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1520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老舍"/>
          <p:cNvPicPr>
            <a:picLocks noChangeAspect="1"/>
          </p:cNvPicPr>
          <p:nvPr/>
        </p:nvPicPr>
        <p:blipFill>
          <a:blip r:embed="rId3"/>
          <a:srcRect l="6493" t="5162" r="7534" b="5528"/>
          <a:stretch>
            <a:fillRect/>
          </a:stretch>
        </p:blipFill>
        <p:spPr>
          <a:xfrm>
            <a:off x="6527165" y="1094740"/>
            <a:ext cx="2623185" cy="404749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文本框 5"/>
          <p:cNvSpPr txBox="1"/>
          <p:nvPr/>
        </p:nvSpPr>
        <p:spPr>
          <a:xfrm>
            <a:off x="2956560" y="128270"/>
            <a:ext cx="31197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000" b="1">
              <a:ln>
                <a:solidFill>
                  <a:srgbClr val="7030A0"/>
                </a:solidFill>
              </a:ln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800" y="954405"/>
            <a:ext cx="63449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老舍，原名舒庆春，字舍予。 中国现代小说家、作家，语言大师、人民艺术家，新中国第一位获得“人民艺术家”称号的作家。代表作有《骆驼祥子》，《四世同堂》，剧本《茶馆》。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猫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002155" y="-2005965"/>
            <a:ext cx="5140325" cy="915606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72540" y="881380"/>
            <a:ext cx="52546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老舍的一生，总是忘我地工作，他是文艺界当之无愧的“劳动模范”。老舍先生一生除了写作之外，还有两大爱好：养猫和养花。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 descr="老舍"/>
          <p:cNvPicPr>
            <a:picLocks noChangeAspect="1"/>
          </p:cNvPicPr>
          <p:nvPr/>
        </p:nvPicPr>
        <p:blipFill>
          <a:blip r:embed="rId3"/>
          <a:srcRect l="6493" t="5162" r="7534" b="5528"/>
          <a:stretch>
            <a:fillRect/>
          </a:stretch>
        </p:blipFill>
        <p:spPr>
          <a:xfrm>
            <a:off x="6527165" y="1094740"/>
            <a:ext cx="2623185" cy="404749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图片 6" descr="蝴蝶"/>
          <p:cNvPicPr>
            <a:picLocks noChangeAspect="1"/>
          </p:cNvPicPr>
          <p:nvPr/>
        </p:nvPicPr>
        <p:blipFill>
          <a:blip r:embed="rId4"/>
          <a:srcRect l="16871" t="9303" r="39053" b="11786"/>
          <a:stretch>
            <a:fillRect/>
          </a:stretch>
        </p:blipFill>
        <p:spPr>
          <a:xfrm rot="540000">
            <a:off x="74295" y="-5080"/>
            <a:ext cx="1611630" cy="2177415"/>
          </a:xfrm>
          <a:prstGeom prst="ellipse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1698</Words>
  <Application>WPS 演示</Application>
  <PresentationFormat>宽屏</PresentationFormat>
  <Paragraphs>206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楷体</vt:lpstr>
      <vt:lpstr>Arial Unicode MS</vt:lpstr>
      <vt:lpstr>Calibri Light</vt:lpstr>
      <vt:lpstr>Latha</vt:lpstr>
      <vt:lpstr>Calibri</vt:lpstr>
      <vt:lpstr>Segoe UI</vt:lpstr>
      <vt:lpstr>方正书宋_GBK</vt:lpstr>
      <vt:lpstr>方正行楷简体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杨丽侠15568610722</cp:lastModifiedBy>
  <cp:revision>24</cp:revision>
  <dcterms:created xsi:type="dcterms:W3CDTF">2019-10-03T02:28:00Z</dcterms:created>
  <dcterms:modified xsi:type="dcterms:W3CDTF">2019-12-08T13:42:35Z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